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6" r:id="rId2"/>
    <p:sldId id="258" r:id="rId3"/>
    <p:sldId id="606" r:id="rId4"/>
    <p:sldId id="607" r:id="rId5"/>
    <p:sldId id="270" r:id="rId6"/>
    <p:sldId id="271" r:id="rId7"/>
    <p:sldId id="275" r:id="rId8"/>
    <p:sldId id="273" r:id="rId9"/>
    <p:sldId id="269" r:id="rId10"/>
    <p:sldId id="573" r:id="rId11"/>
    <p:sldId id="574" r:id="rId12"/>
    <p:sldId id="575" r:id="rId13"/>
    <p:sldId id="576" r:id="rId14"/>
    <p:sldId id="577" r:id="rId15"/>
    <p:sldId id="578" r:id="rId16"/>
    <p:sldId id="579" r:id="rId17"/>
    <p:sldId id="580" r:id="rId18"/>
    <p:sldId id="581" r:id="rId19"/>
    <p:sldId id="582" r:id="rId20"/>
    <p:sldId id="583" r:id="rId21"/>
    <p:sldId id="268" r:id="rId22"/>
    <p:sldId id="451" r:id="rId23"/>
    <p:sldId id="272" r:id="rId24"/>
    <p:sldId id="449" r:id="rId25"/>
    <p:sldId id="450" r:id="rId26"/>
    <p:sldId id="437" r:id="rId27"/>
    <p:sldId id="438" r:id="rId28"/>
    <p:sldId id="439" r:id="rId29"/>
    <p:sldId id="448" r:id="rId30"/>
    <p:sldId id="440" r:id="rId31"/>
    <p:sldId id="441" r:id="rId32"/>
    <p:sldId id="442" r:id="rId33"/>
    <p:sldId id="447" r:id="rId34"/>
    <p:sldId id="443" r:id="rId35"/>
    <p:sldId id="444" r:id="rId36"/>
    <p:sldId id="445" r:id="rId37"/>
    <p:sldId id="446" r:id="rId38"/>
    <p:sldId id="436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312" r:id="rId49"/>
    <p:sldId id="585" r:id="rId50"/>
    <p:sldId id="604" r:id="rId51"/>
    <p:sldId id="605" r:id="rId52"/>
    <p:sldId id="570" r:id="rId53"/>
    <p:sldId id="603" r:id="rId54"/>
    <p:sldId id="572" r:id="rId55"/>
    <p:sldId id="608" r:id="rId5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-132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5166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6F47153-3D4C-435A-A3B4-EDDDEA83F6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887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A897367-BF21-4E14-852D-9872FB9C93A8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5897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46244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50441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94264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12605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05320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84296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826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0028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6873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0684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31147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0633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520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42152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24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5562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107479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08883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300368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786078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05778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854513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06268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579218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939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5B57AA3-CE5E-4EDA-B9D0-49F37FAF91E0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478107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632336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086319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94362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083057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677272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66831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692BD8-D2D9-4239-82DE-7434D24FBD72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01156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113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corporate1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2800"/>
            <a:ext cx="6400800" cy="1752600"/>
          </a:xfrm>
        </p:spPr>
        <p:txBody>
          <a:bodyPr/>
          <a:lstStyle>
            <a:lvl1pPr marL="0" indent="0">
              <a:buFont typeface="Wingdings 2" panose="05020102010507070707" pitchFamily="18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5638800"/>
            <a:ext cx="16002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5BD72-F67D-46DE-83D8-4208F09998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58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942A2-F800-483C-A715-62E7584FEC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073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388620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E4913-A75B-43C6-8C21-5F64C0E638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58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D3700-B0ED-4AB8-9E0A-03062B5713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13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59606-847B-49F3-AC1D-5DFF4B5C0F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88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A2B7D-8B4B-404E-9230-ECF0B67CC3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24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BC80E-D178-41AF-950C-30927151E8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539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E293D-A0DD-4FE3-92A4-F59EFAACC0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72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BA156-580F-4567-962C-8996A671A0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878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5795B-3B16-4051-9603-410E0E7F69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0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CC86C-CC37-47DA-B947-758108A9A0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46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00BF6-D1E1-4B4A-8AAC-0F893BAD9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45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corporate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1722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fld id="{29403D68-DFBB-44ED-AFAB-F9613ECE12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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2500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ko.wikipedia.org/wiki/%EC%A0%9C%EC%96%B4_%EB%B0%98%EC%A0%8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owonbun.tistory.com/attachment/cfile28.uf@22059E3454BE6F1E199EBF.ja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gif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Useful Groupware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216073" y="3103417"/>
            <a:ext cx="2078182" cy="2964873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잘했조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채효원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박지혜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안선영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이대원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전성원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67937" name="Picture 1" descr="C:\Users\Administrator\Desktop\적용기술\sp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5" y="3419475"/>
            <a:ext cx="7153275" cy="2743199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1. Spring Framework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스프링은 </a:t>
            </a:r>
            <a:r>
              <a:rPr lang="ko-KR" altLang="en-US" sz="1200" dirty="0" err="1" smtClean="0"/>
              <a:t>확장성이</a:t>
            </a:r>
            <a:r>
              <a:rPr lang="ko-KR" altLang="en-US" sz="1200" dirty="0" smtClean="0"/>
              <a:t> 높습니다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스프링 프레임워크에 통합하기 위해 간단하게 기존 라이브러리를 감싸는 정도로 스프링에서 사용이 가능하기 때문에 수많은 라이브러리가 이미 스프링에서 지원되고 있고 스프링에서 사용되는 라이브러리를 별도로 분리하기도 용이하고 의존성 주입</a:t>
            </a:r>
            <a:r>
              <a:rPr lang="en-US" altLang="ko-KR" sz="1200" dirty="0" smtClean="0"/>
              <a:t>(Dependency Injection)</a:t>
            </a:r>
            <a:r>
              <a:rPr lang="ko-KR" altLang="en-US" sz="1200" dirty="0" smtClean="0"/>
              <a:t>을 지원하며 </a:t>
            </a:r>
            <a:r>
              <a:rPr lang="ko-KR" altLang="en-US" sz="1200" dirty="0" smtClean="0">
                <a:hlinkClick r:id="rId4" tooltip="제어 반전"/>
              </a:rPr>
              <a:t>제어 반전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IoC</a:t>
            </a:r>
            <a:r>
              <a:rPr lang="en-US" altLang="ko-KR" sz="1200" dirty="0" smtClean="0"/>
              <a:t> : Inversion of Control)</a:t>
            </a:r>
            <a:r>
              <a:rPr lang="ko-KR" altLang="en-US" sz="1200" dirty="0" smtClean="0"/>
              <a:t>도 지원하여 컨트롤의 제어권이 사용자가 아니라 프레임워크에 있어서 필요에 따라 스프링에서 사용자의 코드를 호출합니다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73268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6610" name="Picture 2" descr="C:\Users\Administrator\Desktop\적용기술\마이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0" y="3429001"/>
            <a:ext cx="7515225" cy="282484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2.Mybatis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b="1" dirty="0" err="1" smtClean="0"/>
              <a:t>마이바티스는</a:t>
            </a:r>
            <a:r>
              <a:rPr lang="ko-KR" altLang="en-US" sz="1200" b="1" dirty="0" smtClean="0"/>
              <a:t> 객체지향 언어인 자바의 </a:t>
            </a:r>
            <a:r>
              <a:rPr lang="ko-KR" altLang="en-US" sz="1200" b="1" dirty="0" err="1" smtClean="0"/>
              <a:t>관계형</a:t>
            </a:r>
            <a:r>
              <a:rPr lang="ko-KR" altLang="en-US" sz="1200" b="1" dirty="0" smtClean="0"/>
              <a:t> 데이터 베이스 프로그래밍을 좀더 쉽게 </a:t>
            </a:r>
            <a:r>
              <a:rPr lang="ko-KR" altLang="en-US" sz="1200" b="1" dirty="0" err="1" smtClean="0"/>
              <a:t>할수</a:t>
            </a:r>
            <a:r>
              <a:rPr lang="ko-KR" altLang="en-US" sz="1200" b="1" dirty="0" smtClean="0"/>
              <a:t> 있게 도와주는 개발 프레임워크이다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자바에선 데이터베이스 프로그래밍을 하기 위해 </a:t>
            </a:r>
            <a:r>
              <a:rPr lang="en-US" altLang="ko-KR" sz="1200" b="1" dirty="0" smtClean="0"/>
              <a:t>JDBC(</a:t>
            </a:r>
            <a:r>
              <a:rPr lang="ko-KR" altLang="en-US" sz="1200" b="1" dirty="0" smtClean="0"/>
              <a:t>자바에서 제공하는 데이터베이스 프로그래밍 </a:t>
            </a:r>
            <a:r>
              <a:rPr lang="en-US" altLang="ko-KR" sz="1200" b="1" dirty="0" smtClean="0"/>
              <a:t>API)</a:t>
            </a:r>
            <a:r>
              <a:rPr lang="ko-KR" altLang="en-US" sz="1200" b="1" dirty="0" smtClean="0"/>
              <a:t>를 제공하고</a:t>
            </a:r>
            <a:r>
              <a:rPr lang="en-US" altLang="ko-KR" sz="1200" b="1" dirty="0" smtClean="0"/>
              <a:t>, JDBC</a:t>
            </a:r>
            <a:r>
              <a:rPr lang="ko-KR" altLang="en-US" sz="1200" b="1" dirty="0" smtClean="0"/>
              <a:t>는 관계형 데이터 베이스를 사용하기 위해 다양한 </a:t>
            </a:r>
            <a:r>
              <a:rPr lang="en-US" altLang="ko-KR" sz="1200" b="1" dirty="0" smtClean="0"/>
              <a:t>API</a:t>
            </a:r>
            <a:r>
              <a:rPr lang="ko-KR" altLang="en-US" sz="1200" b="1" dirty="0" smtClean="0"/>
              <a:t>를 제공합니다</a:t>
            </a:r>
            <a:r>
              <a:rPr lang="en-US" altLang="ko-KR" sz="1200" b="1" dirty="0" smtClean="0"/>
              <a:t>.</a:t>
            </a:r>
          </a:p>
          <a:p>
            <a:r>
              <a:rPr lang="en-US" altLang="ko-KR" sz="1200" b="1" dirty="0" err="1" smtClean="0"/>
              <a:t>Mybatis</a:t>
            </a:r>
            <a:r>
              <a:rPr lang="ko-KR" altLang="en-US" sz="1200" b="1" dirty="0" smtClean="0"/>
              <a:t>는 </a:t>
            </a:r>
            <a:r>
              <a:rPr lang="en-US" altLang="ko-KR" sz="1200" b="1" dirty="0" smtClean="0"/>
              <a:t>JDBC</a:t>
            </a:r>
            <a:r>
              <a:rPr lang="ko-KR" altLang="en-US" sz="1200" b="1" dirty="0" smtClean="0"/>
              <a:t>보다 좀더 편하게 사용하기 위해 개발 되었다</a:t>
            </a:r>
            <a:r>
              <a:rPr lang="en-US" altLang="ko-KR" sz="1200" b="1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32398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7634" name="Picture 2" descr="C:\Users\Administrator\Desktop\적용기술\aja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4" y="3295650"/>
            <a:ext cx="7534275" cy="281940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3.Ajax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자바스크립트를 통해서 서버에 데이터를 요청하는 것이다</a:t>
            </a:r>
            <a:r>
              <a:rPr lang="en-US" altLang="ko-KR" sz="1200" dirty="0" smtClean="0"/>
              <a:t>. HTML form </a:t>
            </a:r>
            <a:r>
              <a:rPr lang="ko-KR" altLang="en-US" sz="1200" dirty="0" smtClean="0"/>
              <a:t>태그가 아니라 자바스크립트를 통해서</a:t>
            </a:r>
            <a:r>
              <a:rPr lang="en-US" altLang="ko-KR" sz="1200" dirty="0" smtClean="0"/>
              <a:t>!</a:t>
            </a:r>
            <a:r>
              <a:rPr lang="ko-KR" altLang="en-US" sz="1200" dirty="0" smtClean="0"/>
              <a:t>따라서 우리는 서버에서 로딩된 데이터를 페이지에 보여주기 위해 새로운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페이지로 갈 필요도 없고 </a:t>
            </a:r>
            <a:r>
              <a:rPr lang="en-US" altLang="ko-KR" sz="1200" dirty="0" smtClean="0"/>
              <a:t>'</a:t>
            </a:r>
            <a:r>
              <a:rPr lang="ko-KR" altLang="en-US" sz="1200" dirty="0" err="1" smtClean="0"/>
              <a:t>새로고침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재로딩</a:t>
            </a:r>
            <a:r>
              <a:rPr lang="en-US" altLang="ko-KR" sz="1200" dirty="0" smtClean="0"/>
              <a:t>)'</a:t>
            </a:r>
            <a:r>
              <a:rPr lang="ko-KR" altLang="en-US" sz="1200" dirty="0" smtClean="0"/>
              <a:t>을 할 필요가 없는 것이다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부분 부분만 로딩되므로 속도가 빠릅니다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5394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4.</a:t>
            </a:r>
            <a:r>
              <a:rPr lang="en-US" altLang="ko-KR" sz="2000" b="1" dirty="0" smtClean="0"/>
              <a:t> </a:t>
            </a:r>
            <a:r>
              <a:rPr lang="en-US" altLang="ko-KR" sz="2000" b="1" dirty="0" err="1" smtClean="0"/>
              <a:t>Jquery</a:t>
            </a:r>
            <a:endParaRPr lang="en-US" altLang="ko-KR" sz="2000" b="1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우리가 웹에서 </a:t>
            </a:r>
            <a:r>
              <a:rPr lang="ko-KR" altLang="en-US" sz="1200" dirty="0" err="1" smtClean="0"/>
              <a:t>여러가지</a:t>
            </a:r>
            <a:r>
              <a:rPr lang="ko-KR" altLang="en-US" sz="1200" dirty="0" smtClean="0"/>
              <a:t> 효과를 </a:t>
            </a:r>
            <a:r>
              <a:rPr lang="ko-KR" altLang="en-US" sz="1200" dirty="0" err="1" smtClean="0"/>
              <a:t>나타낼때</a:t>
            </a:r>
            <a:r>
              <a:rPr lang="ko-KR" altLang="en-US" sz="1200" dirty="0" smtClean="0"/>
              <a:t> 자바스크립트를 활용해 아주 어렵고 복잡하게 기능 구현 </a:t>
            </a:r>
            <a:r>
              <a:rPr lang="ko-KR" altLang="en-US" sz="1200" dirty="0" err="1" smtClean="0"/>
              <a:t>하는것을</a:t>
            </a:r>
            <a:r>
              <a:rPr lang="ko-KR" altLang="en-US" sz="1200" dirty="0" smtClean="0"/>
              <a:t> 제이쿼리는 아주 간단하게 구현하게 도와주는 자바스크립트 라이브러리 입니다</a:t>
            </a:r>
            <a:r>
              <a:rPr lang="en-US" altLang="ko-KR" sz="1200" dirty="0" smtClean="0"/>
              <a:t>..</a:t>
            </a:r>
            <a:endParaRPr lang="en-US" altLang="ko-KR" sz="1200" dirty="0"/>
          </a:p>
        </p:txBody>
      </p:sp>
      <p:pic>
        <p:nvPicPr>
          <p:cNvPr id="198659" name="Picture 3" descr="C:\Users\Administrator\Desktop\적용기술\제이쿼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614" y="3019424"/>
            <a:ext cx="7481886" cy="315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0496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5. Interceptor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액션 실행 주위로 실행 될 수 있는 코드를 캡슐화 하고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인터셉터는</a:t>
            </a:r>
            <a:r>
              <a:rPr lang="ko-KR" altLang="en-US" sz="1200" dirty="0" smtClean="0"/>
              <a:t> 액션 외부에 정의하고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런타임 시에 액션과 액션 실행 환경을 </a:t>
            </a:r>
            <a:r>
              <a:rPr lang="ko-KR" altLang="en-US" sz="1200" dirty="0" err="1" smtClean="0"/>
              <a:t>엑세스</a:t>
            </a:r>
            <a:r>
              <a:rPr lang="ko-KR" altLang="en-US" sz="1200" dirty="0" smtClean="0"/>
              <a:t> 할 수 있어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관심사 분리와 크로스 커팅 코드를 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크로스 커팅 코드는 데이터베이스 연결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트랜잭션이나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액션 실행 후 그들을 해제 하는 것처럼 자원을 설정하는 실행 또는 그러한 실행에 대한 </a:t>
            </a:r>
            <a:r>
              <a:rPr lang="ko-KR" altLang="en-US" sz="1200" dirty="0" err="1" smtClean="0"/>
              <a:t>로깅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실행시간 등과 같은 어떤 것이 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액션 </a:t>
            </a:r>
            <a:r>
              <a:rPr lang="ko-KR" altLang="en-US" sz="1200" dirty="0" err="1" smtClean="0"/>
              <a:t>인스턴스의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프로퍼티를</a:t>
            </a:r>
            <a:r>
              <a:rPr lang="ko-KR" altLang="en-US" sz="1200" dirty="0" smtClean="0"/>
              <a:t> 설정하는 것과 같은 기능이 바로 </a:t>
            </a:r>
            <a:r>
              <a:rPr lang="ko-KR" altLang="en-US" sz="1200" dirty="0" err="1" smtClean="0"/>
              <a:t>인터셉터를</a:t>
            </a:r>
            <a:r>
              <a:rPr lang="ko-KR" altLang="en-US" sz="1200" dirty="0" smtClean="0"/>
              <a:t> 이용하여 수행합니다</a:t>
            </a:r>
            <a:endParaRPr lang="en-US" altLang="ko-KR" sz="1200" dirty="0"/>
          </a:p>
        </p:txBody>
      </p:sp>
      <p:pic>
        <p:nvPicPr>
          <p:cNvPr id="199682" name="Picture 2" descr="C:\Users\Administrator\Desktop\적용기술\인터셉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5" y="3228975"/>
            <a:ext cx="7562850" cy="2924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7636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6. Maven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8"/>
            <a:ext cx="7772400" cy="109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Maven</a:t>
            </a:r>
            <a:r>
              <a:rPr lang="ko-KR" altLang="en-US" sz="1200" dirty="0" smtClean="0"/>
              <a:t>의 첫번째 기능은 라이브러리 관리 기능입니다</a:t>
            </a:r>
            <a:r>
              <a:rPr lang="en-US" altLang="ko-KR" sz="1200" dirty="0" smtClean="0"/>
              <a:t>. Java</a:t>
            </a:r>
            <a:r>
              <a:rPr lang="ko-KR" altLang="en-US" sz="1200" dirty="0" smtClean="0"/>
              <a:t>로 개발을 </a:t>
            </a:r>
            <a:r>
              <a:rPr lang="ko-KR" altLang="en-US" sz="1200" dirty="0" err="1" smtClean="0"/>
              <a:t>하다보면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Spring, </a:t>
            </a:r>
            <a:r>
              <a:rPr lang="en-US" altLang="ko-KR" sz="1200" dirty="0" err="1" smtClean="0"/>
              <a:t>Jdbc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Junit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Mybatis</a:t>
            </a:r>
            <a:r>
              <a:rPr lang="ko-KR" altLang="en-US" sz="1200" dirty="0" smtClean="0"/>
              <a:t>등 필요한 라이브러리들이 많습니다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이걸 </a:t>
            </a:r>
            <a:r>
              <a:rPr lang="en-US" altLang="ko-KR" sz="1200" dirty="0" smtClean="0"/>
              <a:t>.zip</a:t>
            </a:r>
            <a:r>
              <a:rPr lang="ko-KR" altLang="en-US" sz="1200" dirty="0" smtClean="0"/>
              <a:t>형태로 다운받아서 수동으로 라이브러리를 추가 해줘도 되지만 </a:t>
            </a:r>
            <a:r>
              <a:rPr lang="en-US" altLang="ko-KR" sz="1200" dirty="0" smtClean="0"/>
              <a:t>Pom.xml</a:t>
            </a:r>
            <a:r>
              <a:rPr lang="ko-KR" altLang="en-US" sz="1200" dirty="0" smtClean="0"/>
              <a:t>에 어떠한 라이브러리를 사용할 것인지 적어 놓기만 하면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이 알아서 다운 받고 알아서 설치해 주고 경로도 지정해줍니다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err="1" smtClean="0"/>
              <a:t>두번째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빌드</a:t>
            </a:r>
            <a:r>
              <a:rPr lang="ko-KR" altLang="en-US" sz="1200" dirty="0" smtClean="0"/>
              <a:t> 기능입니다</a:t>
            </a:r>
            <a:r>
              <a:rPr lang="en-US" altLang="ko-KR" sz="1200" dirty="0" smtClean="0"/>
              <a:t>. '</a:t>
            </a:r>
            <a:r>
              <a:rPr lang="ko-KR" altLang="en-US" sz="1200" dirty="0" err="1" smtClean="0"/>
              <a:t>빌드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기능은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도 가지고 있는 기능인데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굳이 원한다면 라이브러리 관리는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으로 해도 되고 </a:t>
            </a:r>
            <a:r>
              <a:rPr lang="ko-KR" altLang="en-US" sz="1200" dirty="0" err="1" smtClean="0"/>
              <a:t>빌드는</a:t>
            </a:r>
            <a:r>
              <a:rPr lang="ko-KR" altLang="en-US" sz="1200" dirty="0" smtClean="0"/>
              <a:t> 수동으로 하거나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를 이용해서 해도 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pic>
        <p:nvPicPr>
          <p:cNvPr id="200706" name="Picture 2" descr="C:\Users\Administrator\Desktop\적용기술\mav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3343276"/>
            <a:ext cx="7500937" cy="2886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222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7. AES</a:t>
            </a:r>
            <a:r>
              <a:rPr lang="ko-KR" altLang="en-US" sz="2000" dirty="0" smtClean="0"/>
              <a:t>암호화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AES</a:t>
            </a:r>
            <a:r>
              <a:rPr lang="ko-KR" altLang="en-US" sz="1200" dirty="0" smtClean="0"/>
              <a:t>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암호화 객체를 생성한다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사용자가 패스워드를 입력하면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javax.crypto.Cipher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클래스에 필요한 암호화 알고리즘을 요청하여 </a:t>
            </a:r>
            <a:r>
              <a:rPr lang="en-US" altLang="ko-KR" sz="1200" dirty="0" smtClean="0"/>
              <a:t>128</a:t>
            </a:r>
            <a:r>
              <a:rPr lang="ko-KR" altLang="en-US" sz="1200" dirty="0" smtClean="0"/>
              <a:t>비트 암호화를 하여 </a:t>
            </a:r>
            <a:r>
              <a:rPr lang="en-US" altLang="ko-KR" sz="1200" dirty="0" smtClean="0"/>
              <a:t>DB </a:t>
            </a:r>
            <a:r>
              <a:rPr lang="ko-KR" altLang="en-US" sz="1200" dirty="0" smtClean="0"/>
              <a:t>저장합니다</a:t>
            </a:r>
            <a:endParaRPr lang="en-US" altLang="ko-KR" sz="1200" dirty="0"/>
          </a:p>
        </p:txBody>
      </p:sp>
      <p:pic>
        <p:nvPicPr>
          <p:cNvPr id="201730" name="Picture 2" descr="C:\Users\Administrator\Desktop\적용기술\aes암호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675" y="3171826"/>
            <a:ext cx="7562850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8955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8. </a:t>
            </a:r>
            <a:r>
              <a:rPr lang="en-US" altLang="en-US" sz="2000" dirty="0" err="1" smtClean="0"/>
              <a:t>JavaEmailAPI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024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JavaEmailAPI</a:t>
            </a:r>
            <a:r>
              <a:rPr lang="en-US" altLang="ko-KR" sz="1200" dirty="0" smtClean="0"/>
              <a:t>(</a:t>
            </a:r>
            <a:r>
              <a:rPr lang="en-US" altLang="ko-KR" sz="1200" dirty="0" smtClean="0">
                <a:hlinkClick r:id="rId3"/>
              </a:rPr>
              <a:t>mail.jar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사용하여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연결하여 저장되어있는 회원의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서버로 보내어 주고 사용자는 자신의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</a:t>
            </a:r>
            <a:r>
              <a:rPr lang="en-US" altLang="ko-KR" sz="1200" dirty="0" smtClean="0"/>
              <a:t>POP3</a:t>
            </a:r>
            <a:r>
              <a:rPr lang="ko-KR" altLang="en-US" sz="1200" dirty="0" smtClean="0"/>
              <a:t>나 </a:t>
            </a:r>
            <a:r>
              <a:rPr lang="en-US" altLang="ko-KR" sz="1200" dirty="0" smtClean="0"/>
              <a:t>IMAP</a:t>
            </a:r>
            <a:r>
              <a:rPr lang="ko-KR" altLang="en-US" sz="1200" dirty="0" smtClean="0"/>
              <a:t>을 사용하여 자신의 메일을 확인합니다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2754" name="Picture 2" descr="C:\Users\Administrator\Desktop\적용기술\em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535" y="2638425"/>
            <a:ext cx="3930189" cy="3457575"/>
          </a:xfrm>
          <a:prstGeom prst="rect">
            <a:avLst/>
          </a:prstGeom>
          <a:noFill/>
        </p:spPr>
      </p:pic>
      <p:pic>
        <p:nvPicPr>
          <p:cNvPr id="202755" name="Picture 3" descr="C:\Users\Administrator\Desktop\적용기술\email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29150" y="2647951"/>
            <a:ext cx="3781425" cy="3448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13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9. </a:t>
            </a:r>
            <a:r>
              <a:rPr lang="en-US" altLang="en-US" sz="2000" dirty="0" err="1" smtClean="0"/>
              <a:t>JqGrid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jQuery</a:t>
            </a:r>
            <a:r>
              <a:rPr lang="ko-KR" altLang="en-US" sz="1200" dirty="0" smtClean="0"/>
              <a:t>를 이용한 라이브러리 이용한 </a:t>
            </a:r>
            <a:r>
              <a:rPr lang="en-US" altLang="ko-KR" sz="1200" dirty="0" err="1" smtClean="0"/>
              <a:t>Plugin</a:t>
            </a:r>
            <a:r>
              <a:rPr lang="ko-KR" altLang="en-US" sz="1200" dirty="0" smtClean="0"/>
              <a:t>으로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웹에서 테이블 형식의 데이터를 표시하고 조작을 휘한 </a:t>
            </a:r>
            <a:r>
              <a:rPr lang="en-US" altLang="ko-KR" sz="1200" dirty="0" smtClean="0"/>
              <a:t>Ajax</a:t>
            </a:r>
            <a:r>
              <a:rPr lang="ko-KR" altLang="en-US" sz="1200" dirty="0" smtClean="0"/>
              <a:t>기반 자바 스크립트 컨트롤러 입니다</a:t>
            </a:r>
            <a:r>
              <a:rPr lang="en-US" altLang="ko-KR" sz="1200" dirty="0" smtClean="0"/>
              <a:t>.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기본적으로 </a:t>
            </a:r>
            <a:r>
              <a:rPr lang="en-US" altLang="ko-KR" sz="1200" dirty="0" err="1" smtClean="0"/>
              <a:t>Jquery</a:t>
            </a:r>
            <a:r>
              <a:rPr lang="en-US" altLang="ko-KR" sz="1200" dirty="0" smtClean="0"/>
              <a:t>-UI</a:t>
            </a:r>
            <a:r>
              <a:rPr lang="ko-KR" altLang="en-US" sz="1200" dirty="0" smtClean="0"/>
              <a:t>를 이용하기 때문에 원하는 테마를 만들어서 사용이 가능 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3778" name="Picture 2" descr="C:\Users\Administrator\Desktop\적용기술\j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1" y="2876549"/>
            <a:ext cx="7543800" cy="3381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807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10. Bootstrap</a:t>
            </a:r>
          </a:p>
        </p:txBody>
      </p:sp>
      <p:pic>
        <p:nvPicPr>
          <p:cNvPr id="204802" name="Picture 2" descr="C:\Users\Administrator\Desktop\적용기술\부트스트랩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5" y="2990850"/>
            <a:ext cx="7353300" cy="3143249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 플랫폼을 구성하는 클래스들이며 </a:t>
            </a:r>
            <a:r>
              <a:rPr lang="en-US" altLang="ko-KR" sz="1200" dirty="0" smtClean="0"/>
              <a:t>rt.jar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i18n.jar</a:t>
            </a:r>
            <a:r>
              <a:rPr lang="ko-KR" altLang="en-US" sz="1200" dirty="0" smtClean="0"/>
              <a:t>에 포함되어 있는 클래스</a:t>
            </a:r>
            <a:r>
              <a:rPr lang="en-US" altLang="ko-KR" sz="1200" dirty="0" smtClean="0"/>
              <a:t>, jar </a:t>
            </a:r>
            <a:r>
              <a:rPr lang="ko-KR" altLang="en-US" sz="1200" dirty="0" smtClean="0"/>
              <a:t>압축 파일들은 </a:t>
            </a:r>
            <a:r>
              <a:rPr lang="en-US" altLang="ko-KR" sz="1200" dirty="0" smtClean="0"/>
              <a:t>bootstrap class path</a:t>
            </a:r>
            <a:r>
              <a:rPr lang="ko-KR" altLang="en-US" sz="1200" dirty="0" smtClean="0"/>
              <a:t>에 의해 </a:t>
            </a:r>
            <a:r>
              <a:rPr lang="en-US" altLang="ko-KR" sz="1200" dirty="0" err="1" smtClean="0"/>
              <a:t>sun.boot.class.path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시스템 </a:t>
            </a:r>
            <a:r>
              <a:rPr lang="ko-KR" altLang="en-US" sz="1200" dirty="0" err="1" smtClean="0"/>
              <a:t>프로퍼티에</a:t>
            </a:r>
            <a:r>
              <a:rPr lang="ko-KR" altLang="en-US" sz="1200" dirty="0" smtClean="0"/>
              <a:t> 저장이 됩니다</a:t>
            </a:r>
            <a:r>
              <a:rPr lang="en-US" altLang="ko-KR" sz="1200" dirty="0" smtClean="0"/>
              <a:t>. </a:t>
            </a:r>
          </a:p>
          <a:p>
            <a:r>
              <a:rPr lang="ko-KR" altLang="en-US" sz="1200" dirty="0" smtClean="0"/>
              <a:t>부트스트랩은 쉽게 말해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와 자바 스크립트로 이루어진 라이브러리 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29450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목차</a:t>
            </a:r>
            <a:endParaRPr lang="en-US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981199"/>
            <a:ext cx="3854669" cy="4146331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개발범위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주요기능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조직구성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프로젝트 설계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개발전략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개발일정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적용기술</a:t>
            </a:r>
            <a:endParaRPr lang="en-US" altLang="ko-KR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95485" y="1975946"/>
            <a:ext cx="3150476" cy="41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500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다이어그램</a:t>
            </a:r>
            <a:endParaRPr lang="en-US" altLang="ko-KR" dirty="0"/>
          </a:p>
          <a:p>
            <a:pPr eaLnBrk="1" hangingPunct="1"/>
            <a:r>
              <a:rPr lang="ko-KR" altLang="en-US" dirty="0" err="1" smtClean="0"/>
              <a:t>구현내역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메뉴구조도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이슈및</a:t>
            </a:r>
            <a:r>
              <a:rPr lang="ko-KR" altLang="en-US" dirty="0" smtClean="0"/>
              <a:t> 해결방안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느낀점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시연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샘플데이터</a:t>
            </a:r>
            <a:endParaRPr lang="en-US" altLang="ko-KR" dirty="0" smtClean="0"/>
          </a:p>
          <a:p>
            <a:pPr eaLnBrk="1" hangingPunct="1"/>
            <a:r>
              <a:rPr lang="en-US" altLang="en-US" dirty="0" err="1" smtClean="0"/>
              <a:t>QnA</a:t>
            </a:r>
            <a:endParaRPr lang="en-US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11. CSS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CSS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을 시각적으로 꾸며주는 역할을 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5826" name="Picture 2" descr="C:\Users\Administrator\Desktop\적용기술\c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963" y="2871788"/>
            <a:ext cx="7405687" cy="3319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4351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아키텍쳐</a:t>
            </a:r>
            <a:endParaRPr lang="en-US" altLang="en-US" dirty="0" smtClean="0"/>
          </a:p>
        </p:txBody>
      </p:sp>
      <p:sp>
        <p:nvSpPr>
          <p:cNvPr id="113" name="직사각형 112"/>
          <p:cNvSpPr/>
          <p:nvPr/>
        </p:nvSpPr>
        <p:spPr>
          <a:xfrm>
            <a:off x="7301021" y="2260685"/>
            <a:ext cx="1131781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데이터레이어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301021" y="2969313"/>
            <a:ext cx="1131781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27764" y="2260685"/>
            <a:ext cx="1099384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UI </a:t>
            </a:r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27764" y="2969313"/>
            <a:ext cx="1099384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bg2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1363" y="3479525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HTML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53329" y="389458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CSS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649399" y="431570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JavaScript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51365" y="472469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jQuery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653332" y="5115448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Ajax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655299" y="549405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jqGrid</a:t>
            </a:r>
            <a:endParaRPr lang="en-US" altLang="ko-KR" sz="900" dirty="0" smtClean="0">
              <a:solidFill>
                <a:schemeClr val="bg2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55299" y="3102940"/>
            <a:ext cx="1038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Browser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332403" y="3150701"/>
            <a:ext cx="1069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DBMS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5" name="원통 124"/>
          <p:cNvSpPr/>
          <p:nvPr/>
        </p:nvSpPr>
        <p:spPr>
          <a:xfrm>
            <a:off x="7453882" y="3403148"/>
            <a:ext cx="826058" cy="22615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DB</a:t>
            </a:r>
          </a:p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(Oracle)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308455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서비스 발행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987289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프리젠테이션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1987289" y="2969313"/>
            <a:ext cx="2406619" cy="29580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2040773" y="3395050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3231206" y="3403149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326001" y="3098894"/>
            <a:ext cx="1749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Application Server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43770" y="3475603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Web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356983" y="3475602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4" name="순서도: 다중 문서 133"/>
          <p:cNvSpPr/>
          <p:nvPr/>
        </p:nvSpPr>
        <p:spPr>
          <a:xfrm>
            <a:off x="2108118" y="3881887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Servlet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5" name="순서도: 다중 문서 134"/>
          <p:cNvSpPr/>
          <p:nvPr/>
        </p:nvSpPr>
        <p:spPr>
          <a:xfrm>
            <a:off x="3311426" y="38727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6" name="순서도: 다중 문서 135"/>
          <p:cNvSpPr/>
          <p:nvPr/>
        </p:nvSpPr>
        <p:spPr>
          <a:xfrm>
            <a:off x="2119511" y="5019261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jsp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7" name="순서도: 다중 문서 136"/>
          <p:cNvSpPr/>
          <p:nvPr/>
        </p:nvSpPr>
        <p:spPr>
          <a:xfrm>
            <a:off x="3304003" y="46163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Rest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Controller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3308455" y="5290568"/>
            <a:ext cx="990323" cy="34723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POJO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63426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비지니스로직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92550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데이터접근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4634261" y="2969313"/>
            <a:ext cx="2407198" cy="29580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704372" y="3395050"/>
            <a:ext cx="2247495" cy="2343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90664" y="3106992"/>
            <a:ext cx="1735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Spring Framework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986770" y="3507335"/>
            <a:ext cx="17352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 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5" name="순서도: 다중 문서 144"/>
          <p:cNvSpPr/>
          <p:nvPr/>
        </p:nvSpPr>
        <p:spPr>
          <a:xfrm>
            <a:off x="4743325" y="3865747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Service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6" name="순서도: 다중 문서 145"/>
          <p:cNvSpPr/>
          <p:nvPr/>
        </p:nvSpPr>
        <p:spPr>
          <a:xfrm>
            <a:off x="5905636" y="3862218"/>
            <a:ext cx="999489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DAO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7" name="순서도: 다중 문서 146"/>
          <p:cNvSpPr/>
          <p:nvPr/>
        </p:nvSpPr>
        <p:spPr>
          <a:xfrm>
            <a:off x="4743325" y="4992954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POJO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5894333" y="4636454"/>
            <a:ext cx="1010792" cy="99561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925501" y="4631355"/>
            <a:ext cx="91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MyBatis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917708" y="4888025"/>
            <a:ext cx="922177" cy="2682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en-US" altLang="ko-KR" sz="800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bg2"/>
                </a:solidFill>
              </a:rPr>
              <a:t>Factory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925499" y="5191713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921604" y="5363811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</a:t>
            </a:r>
            <a:r>
              <a:rPr lang="en-US" altLang="ko-KR" sz="800" dirty="0" smtClean="0">
                <a:solidFill>
                  <a:schemeClr val="bg2"/>
                </a:solidFill>
              </a:rPr>
              <a:t>-mapper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3" name="아래쪽 화살표 152"/>
          <p:cNvSpPr/>
          <p:nvPr/>
        </p:nvSpPr>
        <p:spPr>
          <a:xfrm>
            <a:off x="2458185" y="4509434"/>
            <a:ext cx="192554" cy="4425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4" name="왼쪽/오른쪽 화살표 153"/>
          <p:cNvSpPr/>
          <p:nvPr/>
        </p:nvSpPr>
        <p:spPr>
          <a:xfrm rot="18972750">
            <a:off x="3056974" y="5139708"/>
            <a:ext cx="281524" cy="15339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5" name="왼쪽/오른쪽 화살표 154"/>
          <p:cNvSpPr/>
          <p:nvPr/>
        </p:nvSpPr>
        <p:spPr>
          <a:xfrm rot="3103277">
            <a:off x="2666809" y="4736936"/>
            <a:ext cx="1094327" cy="15896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6" name="오른쪽 화살표 155"/>
          <p:cNvSpPr/>
          <p:nvPr/>
        </p:nvSpPr>
        <p:spPr>
          <a:xfrm rot="10800000">
            <a:off x="1727617" y="5258188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7" name="오른쪽 화살표 156"/>
          <p:cNvSpPr/>
          <p:nvPr/>
        </p:nvSpPr>
        <p:spPr>
          <a:xfrm>
            <a:off x="1732668" y="4078926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8" name="왼쪽/오른쪽 화살표 157"/>
          <p:cNvSpPr/>
          <p:nvPr/>
        </p:nvSpPr>
        <p:spPr>
          <a:xfrm>
            <a:off x="4314056" y="4102666"/>
            <a:ext cx="390316" cy="16769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9" name="왼쪽/오른쪽 화살표 158"/>
          <p:cNvSpPr/>
          <p:nvPr/>
        </p:nvSpPr>
        <p:spPr>
          <a:xfrm rot="19563324">
            <a:off x="4272571" y="457931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0" name="왼쪽/오른쪽 화살표 159"/>
          <p:cNvSpPr/>
          <p:nvPr/>
        </p:nvSpPr>
        <p:spPr>
          <a:xfrm>
            <a:off x="5721391" y="4110377"/>
            <a:ext cx="204107" cy="15998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1" name="왼쪽/오른쪽 화살표 160"/>
          <p:cNvSpPr/>
          <p:nvPr/>
        </p:nvSpPr>
        <p:spPr>
          <a:xfrm>
            <a:off x="3071073" y="4098230"/>
            <a:ext cx="237381" cy="16992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2" name="왼쪽/오른쪽 화살표 161"/>
          <p:cNvSpPr/>
          <p:nvPr/>
        </p:nvSpPr>
        <p:spPr>
          <a:xfrm rot="16200000">
            <a:off x="6194073" y="4382631"/>
            <a:ext cx="285548" cy="1739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3" name="왼쪽/오른쪽 화살표 162"/>
          <p:cNvSpPr/>
          <p:nvPr/>
        </p:nvSpPr>
        <p:spPr>
          <a:xfrm rot="16200000">
            <a:off x="4948455" y="461344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4" name="왼쪽/오른쪽 화살표 163"/>
          <p:cNvSpPr/>
          <p:nvPr/>
        </p:nvSpPr>
        <p:spPr>
          <a:xfrm rot="1916624">
            <a:off x="6878165" y="4321501"/>
            <a:ext cx="628722" cy="16666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14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8674" name="Picture 2" descr="C:\Users\CHAEHYOWON\git\useful\Useful\UML\ER-Diagram\ER-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2" y="1976316"/>
            <a:ext cx="7861545" cy="42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2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5602" name="Picture 2" descr="C:\Users\CHAEHYOWON\git\useful\Useful\UML\ER-Diagram\ER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2" y="2112841"/>
            <a:ext cx="7789984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6626" name="Picture 2" descr="C:\Users\CHAEHYOWON\git\useful\Useful\UML\ER-Diagram\ER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2091348"/>
            <a:ext cx="7678737" cy="418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7650" name="Picture 2" descr="C:\Users\CHAEHYOWON\git\useful\Useful\UML\ER-Diagram\ER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9" y="1953846"/>
            <a:ext cx="7956551" cy="429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3314" name="Picture 2" descr="C:\Users\CHAEHYOWON\git\useful\Useful\UML\ClassDiagram\Approva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22" y="2447924"/>
            <a:ext cx="7946532" cy="38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756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  <p:pic>
        <p:nvPicPr>
          <p:cNvPr id="14338" name="Picture 2" descr="C:\Users\CHAEHYOWON\git\useful\Useful\UML\ClassDiagram\Organization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515211"/>
            <a:ext cx="7705969" cy="362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77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</a:t>
            </a:r>
            <a:endParaRPr lang="en-US" altLang="en-US" sz="2000" dirty="0" smtClean="0"/>
          </a:p>
        </p:txBody>
      </p:sp>
      <p:pic>
        <p:nvPicPr>
          <p:cNvPr id="15362" name="Picture 2" descr="C:\Users\CHAEHYOWON\git\useful\Useful\UML\ClassDiagram\LoginClassDiagram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7" y="2447924"/>
            <a:ext cx="7980475" cy="38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71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이메일</a:t>
            </a:r>
            <a:endParaRPr lang="en-US" altLang="en-US" sz="2000" dirty="0" smtClean="0"/>
          </a:p>
        </p:txBody>
      </p:sp>
      <p:pic>
        <p:nvPicPr>
          <p:cNvPr id="24578" name="Picture 2" descr="C:\Users\CHAEHYOWON\git\useful\Useful\UML\ClassDiagram\Emai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08" y="2609240"/>
            <a:ext cx="7580923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716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en-US" dirty="0" smtClean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59672" y="1728638"/>
            <a:ext cx="7612040" cy="73470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tabLst/>
              <a:defRPr/>
            </a:pPr>
            <a:r>
              <a:rPr lang="ko-KR" altLang="en-US" sz="2500" dirty="0" smtClean="0">
                <a:latin typeface="+mn-lt"/>
              </a:rPr>
              <a:t>개발배경</a:t>
            </a:r>
            <a:endParaRPr lang="en-US" altLang="ko-KR" sz="2500" dirty="0" smtClean="0"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 descr="C:\Users\Administrator\Desktop\통합그룹웨어솔루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114" y="3548419"/>
            <a:ext cx="7924800" cy="2939209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33424" y="2351323"/>
            <a:ext cx="7772400" cy="97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저희는 회사  업무를  원활 하게 하기 위하여 그룹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웨어를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제작 하게  되었습니다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28600" indent="-228600" fontAlgn="auto">
              <a:spcAft>
                <a:spcPts val="0"/>
              </a:spcAft>
              <a:defRPr/>
            </a:pP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그룹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웨어란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? 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기업이나 단체 등 컴퓨터로 연결된 조직에서 서로 협력하여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업무효율을 높이기 위해 사용하는 </a:t>
            </a: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솔루션입니다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그룹웨어는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웹메일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전자결재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전자게시판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업무관리 등을 시스템화 할 수 있었습니다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2819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git\useful\Useful\UML\ClassDiagram\MyPag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6" y="2447924"/>
            <a:ext cx="7976088" cy="385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2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git\useful\Useful\UML\ClassDiagram\Commu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6" y="2504955"/>
            <a:ext cx="7870092" cy="376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65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git\useful\Useful\UML\ClassDiagram\Board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" y="2328985"/>
            <a:ext cx="7885723" cy="389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34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쪽지함</a:t>
            </a:r>
            <a:endParaRPr lang="en-US" altLang="en-US" sz="2000" dirty="0" smtClean="0"/>
          </a:p>
        </p:txBody>
      </p:sp>
      <p:pic>
        <p:nvPicPr>
          <p:cNvPr id="23554" name="Picture 2" descr="C:\Users\CHAEHYOWON\git\useful\Useful\UML\ClassDiagram\No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609794"/>
            <a:ext cx="7823201" cy="362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93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인사관리</a:t>
            </a:r>
            <a:endParaRPr lang="en-US" altLang="en-US" sz="2000" dirty="0" smtClean="0"/>
          </a:p>
        </p:txBody>
      </p:sp>
      <p:pic>
        <p:nvPicPr>
          <p:cNvPr id="19458" name="Picture 2" descr="C:\Users\CHAEHYOWON\git\useful\Useful\UML\ClassDiagram\Manager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29" y="2622957"/>
            <a:ext cx="7895802" cy="36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33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endParaRPr lang="en-US" altLang="en-US" sz="2000" dirty="0" smtClean="0"/>
          </a:p>
        </p:txBody>
      </p:sp>
      <p:pic>
        <p:nvPicPr>
          <p:cNvPr id="20482" name="Picture 2" descr="C:\Users\CHAEHYOWON\git\useful\Useful\UML\ClassDiagram\Sharetask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5" y="2521074"/>
            <a:ext cx="7752861" cy="3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8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endParaRPr lang="en-US" altLang="en-US" sz="2000" dirty="0" smtClean="0"/>
          </a:p>
        </p:txBody>
      </p:sp>
      <p:pic>
        <p:nvPicPr>
          <p:cNvPr id="21506" name="Picture 2" descr="C:\Users\CHAEHYOWON\git\useful\Useful\UML\ClassDiagram\Schedul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6" y="2538369"/>
            <a:ext cx="7666892" cy="36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17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회의실예약</a:t>
            </a:r>
            <a:endParaRPr lang="en-US" altLang="en-US" sz="2000" dirty="0" smtClean="0"/>
          </a:p>
        </p:txBody>
      </p:sp>
      <p:pic>
        <p:nvPicPr>
          <p:cNvPr id="22530" name="Picture 2" descr="C:\Users\CHAEHYOWON\git\useful\Useful\UML\ClassDiagram\Meeting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9" y="2617985"/>
            <a:ext cx="7416800" cy="35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387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4346" name="Picture 10" descr="C:\Users\CHAEHYOWON\Desktop\Approva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5" y="2476499"/>
            <a:ext cx="7712869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01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4338" name="Picture 2" descr="C:\Users\CHAEHYOWON\Desktop\Organization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2790824"/>
            <a:ext cx="7434264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57611" y="2176462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개발범위</a:t>
            </a:r>
            <a:r>
              <a:rPr lang="ko-KR" altLang="en-US" dirty="0" smtClean="0"/>
              <a:t> 및 주요기능</a:t>
            </a:r>
            <a:endParaRPr lang="en-US" altLang="en-US" dirty="0" smtClean="0"/>
          </a:p>
        </p:txBody>
      </p:sp>
      <p:sp>
        <p:nvSpPr>
          <p:cNvPr id="3" name="Oval 18"/>
          <p:cNvSpPr>
            <a:spLocks noChangeArrowheads="1"/>
          </p:cNvSpPr>
          <p:nvPr/>
        </p:nvSpPr>
        <p:spPr bwMode="auto">
          <a:xfrm>
            <a:off x="2611438" y="2284413"/>
            <a:ext cx="3198812" cy="3144837"/>
          </a:xfrm>
          <a:prstGeom prst="ellipse">
            <a:avLst/>
          </a:prstGeom>
          <a:gradFill rotWithShape="1">
            <a:gsLst>
              <a:gs pos="0">
                <a:srgbClr val="FFCC00">
                  <a:alpha val="50000"/>
                </a:srgbClr>
              </a:gs>
              <a:gs pos="100000">
                <a:srgbClr val="765E00">
                  <a:alpha val="50000"/>
                </a:srgbClr>
              </a:gs>
            </a:gsLst>
            <a:lin ang="5400000" scaled="1"/>
          </a:gradFill>
          <a:ln w="28575">
            <a:noFill/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endParaRPr kumimoji="0" lang="ko-KR" altLang="en-US">
              <a:latin typeface="Calibri" pitchFamily="34" charset="0"/>
              <a:ea typeface="맑은 고딕" pitchFamily="50" charset="-127"/>
            </a:endParaRPr>
          </a:p>
        </p:txBody>
      </p:sp>
      <p:grpSp>
        <p:nvGrpSpPr>
          <p:cNvPr id="4" name="그룹 165"/>
          <p:cNvGrpSpPr>
            <a:grpSpLocks/>
          </p:cNvGrpSpPr>
          <p:nvPr/>
        </p:nvGrpSpPr>
        <p:grpSpPr bwMode="auto">
          <a:xfrm>
            <a:off x="6572250" y="5357813"/>
            <a:ext cx="1714500" cy="785812"/>
            <a:chOff x="1116186" y="1760500"/>
            <a:chExt cx="3414882" cy="1387493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75052" y="2198655"/>
              <a:ext cx="956016" cy="949338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isometricOffAxis2Left"/>
              <a:lightRig rig="threePt" dir="t"/>
            </a:scene3d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36920" y="1760500"/>
              <a:ext cx="1377606" cy="1281995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16186" y="2271681"/>
              <a:ext cx="998346" cy="871726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isometricOffAxis1Right"/>
              <a:lightRig rig="threePt" dir="t"/>
            </a:scene3d>
          </p:spPr>
        </p:pic>
      </p:grpSp>
      <p:sp>
        <p:nvSpPr>
          <p:cNvPr id="8" name="Oval 15"/>
          <p:cNvSpPr>
            <a:spLocks noChangeArrowheads="1"/>
          </p:cNvSpPr>
          <p:nvPr/>
        </p:nvSpPr>
        <p:spPr bwMode="auto">
          <a:xfrm>
            <a:off x="2936875" y="2598738"/>
            <a:ext cx="2555875" cy="2555875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93"/>
              </a:buClr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9" name="Oval 16"/>
          <p:cNvSpPr>
            <a:spLocks noChangeArrowheads="1"/>
          </p:cNvSpPr>
          <p:nvPr/>
        </p:nvSpPr>
        <p:spPr bwMode="auto">
          <a:xfrm>
            <a:off x="3201988" y="2894013"/>
            <a:ext cx="2041525" cy="204152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50000"/>
              </a:lnSpc>
              <a:buClr>
                <a:srgbClr val="FFFF93"/>
              </a:buClr>
            </a:pPr>
            <a:endParaRPr kumimoji="0" lang="ko-KR" altLang="ko-KR" sz="2400">
              <a:latin typeface="Times New Roman" pitchFamily="18" charset="0"/>
              <a:ea typeface="맑은 고딕" pitchFamily="50" charset="-127"/>
            </a:endParaRPr>
          </a:p>
        </p:txBody>
      </p:sp>
      <p:sp>
        <p:nvSpPr>
          <p:cNvPr id="10" name="Oval 17"/>
          <p:cNvSpPr>
            <a:spLocks noChangeArrowheads="1"/>
          </p:cNvSpPr>
          <p:nvPr/>
        </p:nvSpPr>
        <p:spPr bwMode="auto">
          <a:xfrm>
            <a:off x="3463925" y="3143250"/>
            <a:ext cx="1508125" cy="1508125"/>
          </a:xfrm>
          <a:prstGeom prst="ellipse">
            <a:avLst/>
          </a:prstGeom>
          <a:gradFill rotWithShape="0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93"/>
              </a:buClr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1" name="Oval 24"/>
          <p:cNvSpPr>
            <a:spLocks noChangeArrowheads="1"/>
          </p:cNvSpPr>
          <p:nvPr/>
        </p:nvSpPr>
        <p:spPr bwMode="auto">
          <a:xfrm>
            <a:off x="3625850" y="3328988"/>
            <a:ext cx="1139825" cy="113506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0000"/>
              </a:lnSpc>
              <a:buClr>
                <a:srgbClr val="FFFF93"/>
              </a:buClr>
            </a:pPr>
            <a:endParaRPr kumimoji="0" lang="en-US" altLang="ko-KR" sz="2400" b="1">
              <a:solidFill>
                <a:srgbClr val="FFFFFF"/>
              </a:solidFill>
              <a:latin typeface="Times New Roman" pitchFamily="18" charset="0"/>
              <a:ea typeface="굴림체" pitchFamily="49" charset="-127"/>
            </a:endParaRPr>
          </a:p>
        </p:txBody>
      </p:sp>
      <p:sp>
        <p:nvSpPr>
          <p:cNvPr id="12" name="Text Box 97"/>
          <p:cNvSpPr txBox="1">
            <a:spLocks noChangeArrowheads="1"/>
          </p:cNvSpPr>
          <p:nvPr/>
        </p:nvSpPr>
        <p:spPr bwMode="auto">
          <a:xfrm>
            <a:off x="3553487" y="3702690"/>
            <a:ext cx="1223963" cy="421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en-US" altLang="ko-KR" sz="1400" b="1" dirty="0">
                <a:latin typeface="Arial Black" pitchFamily="34" charset="0"/>
                <a:ea typeface="맑은 고딕" pitchFamily="50" charset="-127"/>
              </a:rPr>
              <a:t>IT</a:t>
            </a:r>
            <a:r>
              <a:rPr kumimoji="0" lang="ko-KR" altLang="en-US" sz="1600" b="1" dirty="0">
                <a:solidFill>
                  <a:schemeClr val="accent5">
                    <a:lumMod val="50000"/>
                  </a:schemeClr>
                </a:solidFill>
                <a:latin typeface="Arial Black" pitchFamily="34" charset="0"/>
                <a:ea typeface="맑은 고딕" pitchFamily="50" charset="-127"/>
              </a:rPr>
              <a:t>그룹웨어</a:t>
            </a:r>
            <a:endParaRPr kumimoji="0" lang="en-US" altLang="ko-KR" sz="1600" b="1" dirty="0">
              <a:solidFill>
                <a:schemeClr val="accent5">
                  <a:lumMod val="50000"/>
                </a:schemeClr>
              </a:solidFill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13" name="Picture 3" descr="D:\01.심플렉스업무\10.오피스관련_참조자료\일러스트아이콘모음(박하규)\com_homapp_1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88050" y="4273550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97"/>
          <p:cNvSpPr txBox="1">
            <a:spLocks noChangeArrowheads="1"/>
          </p:cNvSpPr>
          <p:nvPr/>
        </p:nvSpPr>
        <p:spPr bwMode="auto">
          <a:xfrm>
            <a:off x="2278063" y="2695575"/>
            <a:ext cx="9080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전자결제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6" name="Text Box 97"/>
          <p:cNvSpPr txBox="1">
            <a:spLocks noChangeArrowheads="1"/>
          </p:cNvSpPr>
          <p:nvPr/>
        </p:nvSpPr>
        <p:spPr bwMode="auto">
          <a:xfrm>
            <a:off x="5916613" y="4705350"/>
            <a:ext cx="693737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 err="1">
                <a:latin typeface="Arial Black" pitchFamily="34" charset="0"/>
                <a:ea typeface="맑은 고딕" pitchFamily="50" charset="-127"/>
              </a:rPr>
              <a:t>웹하드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7" name="Text Box 97"/>
          <p:cNvSpPr txBox="1">
            <a:spLocks noChangeArrowheads="1"/>
          </p:cNvSpPr>
          <p:nvPr/>
        </p:nvSpPr>
        <p:spPr bwMode="auto">
          <a:xfrm>
            <a:off x="5214938" y="5707063"/>
            <a:ext cx="839787" cy="27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900" b="1" dirty="0" smtClean="0">
                <a:latin typeface="Arial Black" pitchFamily="34" charset="0"/>
                <a:ea typeface="맑은 고딕" pitchFamily="50" charset="-127"/>
              </a:rPr>
              <a:t>회의실 예약</a:t>
            </a:r>
            <a:endParaRPr kumimoji="0" lang="en-US" altLang="ko-KR" sz="9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8" name="Text Box 97"/>
          <p:cNvSpPr txBox="1">
            <a:spLocks noChangeArrowheads="1"/>
          </p:cNvSpPr>
          <p:nvPr/>
        </p:nvSpPr>
        <p:spPr bwMode="auto">
          <a:xfrm>
            <a:off x="2794000" y="5861050"/>
            <a:ext cx="127793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일정관리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9" name="Text Box 97"/>
          <p:cNvSpPr txBox="1">
            <a:spLocks noChangeArrowheads="1"/>
          </p:cNvSpPr>
          <p:nvPr/>
        </p:nvSpPr>
        <p:spPr bwMode="auto">
          <a:xfrm>
            <a:off x="1946275" y="4929188"/>
            <a:ext cx="83978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sz="1000" b="1" dirty="0" smtClean="0">
                <a:latin typeface="Arial Black" pitchFamily="34" charset="0"/>
                <a:ea typeface="맑은 고딕" pitchFamily="50" charset="-127"/>
              </a:rPr>
              <a:t>쪽지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20" name="Text Box 97"/>
          <p:cNvSpPr txBox="1">
            <a:spLocks noChangeArrowheads="1"/>
          </p:cNvSpPr>
          <p:nvPr/>
        </p:nvSpPr>
        <p:spPr bwMode="auto">
          <a:xfrm>
            <a:off x="5505450" y="2532063"/>
            <a:ext cx="142398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전자게시판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1238" y="2143125"/>
            <a:ext cx="63023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74838" y="4286250"/>
            <a:ext cx="677862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14638" y="5357813"/>
            <a:ext cx="531812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31774" y="3101904"/>
            <a:ext cx="5746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10213" y="2124075"/>
            <a:ext cx="5715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81700" y="3116263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97"/>
          <p:cNvSpPr txBox="1">
            <a:spLocks noChangeArrowheads="1"/>
          </p:cNvSpPr>
          <p:nvPr/>
        </p:nvSpPr>
        <p:spPr bwMode="auto">
          <a:xfrm>
            <a:off x="5981700" y="3586163"/>
            <a:ext cx="78581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>
                <a:latin typeface="Arial Black" pitchFamily="34" charset="0"/>
                <a:ea typeface="맑은 고딕" pitchFamily="50" charset="-127"/>
              </a:rPr>
              <a:t>업무관리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30" name="Text Box 97"/>
          <p:cNvSpPr txBox="1">
            <a:spLocks noChangeArrowheads="1"/>
          </p:cNvSpPr>
          <p:nvPr/>
        </p:nvSpPr>
        <p:spPr bwMode="auto">
          <a:xfrm>
            <a:off x="1641499" y="3703117"/>
            <a:ext cx="839787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sz="1000" b="1" dirty="0" smtClean="0">
                <a:latin typeface="Arial Black" pitchFamily="34" charset="0"/>
                <a:ea typeface="맑은 고딕" pitchFamily="50" charset="-127"/>
              </a:rPr>
              <a:t>인사관리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8725" y="5106964"/>
            <a:ext cx="63023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27879" y="5561487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97"/>
          <p:cNvSpPr txBox="1">
            <a:spLocks noChangeArrowheads="1"/>
          </p:cNvSpPr>
          <p:nvPr/>
        </p:nvSpPr>
        <p:spPr bwMode="auto">
          <a:xfrm>
            <a:off x="4059640" y="6099625"/>
            <a:ext cx="785813" cy="299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 smtClean="0">
                <a:latin typeface="Arial Black" pitchFamily="34" charset="0"/>
                <a:ea typeface="맑은 고딕" pitchFamily="50" charset="-127"/>
              </a:rPr>
              <a:t>출근관리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563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14525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</a:t>
            </a:r>
            <a:r>
              <a:rPr lang="ko-KR" altLang="en-US" sz="2000" dirty="0"/>
              <a:t>인</a:t>
            </a:r>
            <a:endParaRPr lang="en-US" altLang="en-US" sz="2000" dirty="0" smtClean="0"/>
          </a:p>
        </p:txBody>
      </p:sp>
      <p:pic>
        <p:nvPicPr>
          <p:cNvPr id="15362" name="Picture 2" descr="C:\Users\CHAEHYOWON\Desktop\login Use Case Diagra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9" y="2947988"/>
            <a:ext cx="7914086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59979" y="2390775"/>
            <a:ext cx="18716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Desktop\Mypage Use Case Diagram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3067050"/>
            <a:ext cx="76962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02818" y="209550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Desktop\Commute Use Case Diagram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6062"/>
            <a:ext cx="76962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Desktop\Board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152650"/>
            <a:ext cx="7734300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6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</a:t>
            </a:r>
            <a:r>
              <a:rPr lang="ko-KR" altLang="en-US" sz="2000" dirty="0"/>
              <a:t>리</a:t>
            </a:r>
            <a:endParaRPr lang="en-US" altLang="en-US" sz="2000" dirty="0" smtClean="0"/>
          </a:p>
        </p:txBody>
      </p:sp>
      <p:pic>
        <p:nvPicPr>
          <p:cNvPr id="19458" name="Picture 2" descr="C:\Users\CHAEHYOWON\Desktop\Manager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4" y="2219325"/>
            <a:ext cx="79724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94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365896" y="1957388"/>
            <a:ext cx="23455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업무공유게시판</a:t>
            </a:r>
            <a:endParaRPr lang="en-US" altLang="en-US" sz="2000" dirty="0" smtClean="0"/>
          </a:p>
        </p:txBody>
      </p:sp>
      <p:pic>
        <p:nvPicPr>
          <p:cNvPr id="21506" name="Picture 2" descr="C:\Users\CHAEHYOWON\Desktop\업무공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33663"/>
            <a:ext cx="8010525" cy="26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50443" y="18478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사내일정</a:t>
            </a:r>
            <a:endParaRPr lang="en-US" altLang="en-US" sz="2000" dirty="0" smtClean="0"/>
          </a:p>
        </p:txBody>
      </p:sp>
      <p:pic>
        <p:nvPicPr>
          <p:cNvPr id="22530" name="Picture 2" descr="C:\Users\CHAEHYOWON\Desktop\사내일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2514599"/>
            <a:ext cx="8010526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64731" y="169545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</a:t>
            </a:r>
            <a:endParaRPr lang="en-US" altLang="en-US" sz="2000" dirty="0" smtClean="0"/>
          </a:p>
        </p:txBody>
      </p:sp>
      <p:pic>
        <p:nvPicPr>
          <p:cNvPr id="20482" name="Picture 2" descr="C:\Users\CHAEHYOWON\Desktop\회의실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2219324"/>
            <a:ext cx="7781924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85800" y="271421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로그인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2102065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출퇴근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처리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3352796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쪽지함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4603527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마이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페이지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854258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조직도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7104989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로그아웃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85800" y="3749483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전자결재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2102065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기안하기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3352796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결재진행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4603527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결재완료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수신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5854258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기안문서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7104989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결재문서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685800" y="478475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인사관리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2102065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사원정보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관리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3352796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근태관리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4603527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급여관리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5854258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연차관리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4422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99895" y="212563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게시판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216160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공지게시판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4466891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사내게시판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5717622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익명게시판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1799895" y="2982228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업무공유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1799895" y="383882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일정관리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1799895" y="4695414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회의실 예약</a:t>
            </a:r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>
            <a:off x="1799895" y="5552007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출퇴근</a:t>
            </a:r>
            <a:endParaRPr lang="en-US" altLang="ko-KR" sz="1600" dirty="0" smtClean="0"/>
          </a:p>
          <a:p>
            <a:pPr algn="ctr"/>
            <a:r>
              <a:rPr lang="ko-KR" altLang="en-US" sz="1600" dirty="0" err="1" smtClean="0"/>
              <a:t>내역조회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3216160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예약하기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4466891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예약내역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5717622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9471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조직 구성</a:t>
            </a:r>
            <a:endParaRPr lang="en-US" altLang="en-US" dirty="0" smtClean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11505"/>
              </p:ext>
            </p:extLst>
          </p:nvPr>
        </p:nvGraphicFramePr>
        <p:xfrm>
          <a:off x="463463" y="2179528"/>
          <a:ext cx="8104340" cy="3958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0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523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5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역할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채효원</a:t>
                      </a:r>
                      <a:endParaRPr lang="ko-KR" altLang="en-US" sz="18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조장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스크럼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마스터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출퇴근내역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암호화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이대원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요구분석 및 설계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협업시스템 총괄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조직도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메인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안선영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회의실예약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및 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일정관리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박지혜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인사관리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급여관리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재직증명서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전성원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DB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383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8703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xmlns="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xmlns="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보안의 취약성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비밀번호 </a:t>
                      </a:r>
                      <a:r>
                        <a:rPr lang="ko-KR" altLang="en-US" b="0" dirty="0" err="1" smtClean="0"/>
                        <a:t>저장시</a:t>
                      </a:r>
                      <a:r>
                        <a:rPr lang="ko-KR" altLang="en-US" b="0" dirty="0" smtClean="0"/>
                        <a:t> 암호화 처리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에러페이지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/>
                        <a:t>Spring</a:t>
                      </a:r>
                      <a:r>
                        <a:rPr lang="ko-KR" altLang="en-US" b="0" dirty="0" smtClean="0"/>
                        <a:t>의 </a:t>
                      </a:r>
                      <a:r>
                        <a:rPr lang="en-US" altLang="ko-KR" b="0" dirty="0" smtClean="0"/>
                        <a:t>error-page</a:t>
                      </a:r>
                      <a:r>
                        <a:rPr lang="ko-KR" altLang="en-US" b="0" dirty="0" smtClean="0"/>
                        <a:t>를 사용하여 부드러운 </a:t>
                      </a:r>
                      <a:r>
                        <a:rPr lang="en-US" altLang="ko-KR" b="0" dirty="0" smtClean="0"/>
                        <a:t>UI </a:t>
                      </a:r>
                      <a:r>
                        <a:rPr lang="ko-KR" altLang="en-US" b="0" dirty="0" smtClean="0"/>
                        <a:t>제공함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메일발송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별도의 </a:t>
                      </a:r>
                      <a:r>
                        <a:rPr lang="en-US" altLang="ko-KR" dirty="0" smtClean="0"/>
                        <a:t>SMTP</a:t>
                      </a:r>
                      <a:r>
                        <a:rPr lang="ko-KR" altLang="en-US" dirty="0" smtClean="0"/>
                        <a:t>서버를 구축하려 했으나 구글메일서비스로 대체 구현함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501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830289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xmlns="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xmlns="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일관성있는</a:t>
                      </a:r>
                      <a:endParaRPr lang="en-US" altLang="ko-KR" b="0" dirty="0" smtClean="0"/>
                    </a:p>
                    <a:p>
                      <a:pPr algn="ctr" latinLnBrk="1"/>
                      <a:r>
                        <a:rPr lang="ko-KR" altLang="en-US" b="0" dirty="0" smtClean="0"/>
                        <a:t>스타일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각각의 </a:t>
                      </a:r>
                      <a:r>
                        <a:rPr lang="en-US" altLang="ko-KR" b="0" dirty="0" smtClean="0"/>
                        <a:t>CSS</a:t>
                      </a:r>
                      <a:r>
                        <a:rPr lang="ko-KR" altLang="en-US" b="0" dirty="0" smtClean="0"/>
                        <a:t>를 적용하여 디자인에 차이가 있었지만 회의를 통해 기준을 세워서 해결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업로드된</a:t>
                      </a:r>
                      <a:r>
                        <a:rPr lang="ko-KR" altLang="en-US" b="0" dirty="0" smtClean="0"/>
                        <a:t> 파일</a:t>
                      </a:r>
                      <a:endParaRPr lang="en-US" altLang="ko-KR" b="0" dirty="0" smtClean="0"/>
                    </a:p>
                    <a:p>
                      <a:pPr algn="ctr" latinLnBrk="1"/>
                      <a:r>
                        <a:rPr lang="ko-KR" altLang="en-US" b="0" dirty="0" smtClean="0"/>
                        <a:t>동기화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업로드 폴더를 </a:t>
                      </a:r>
                      <a:r>
                        <a:rPr lang="en-US" altLang="ko-KR" b="0" dirty="0" smtClean="0"/>
                        <a:t>SVN(</a:t>
                      </a:r>
                      <a:r>
                        <a:rPr lang="en-US" altLang="ko-KR" b="0" dirty="0" err="1" smtClean="0"/>
                        <a:t>git</a:t>
                      </a:r>
                      <a:r>
                        <a:rPr lang="en-US" altLang="ko-KR" b="0" dirty="0" smtClean="0"/>
                        <a:t>)</a:t>
                      </a:r>
                      <a:r>
                        <a:rPr lang="ko-KR" altLang="en-US" b="0" dirty="0" smtClean="0"/>
                        <a:t>폴더로 </a:t>
                      </a:r>
                      <a:r>
                        <a:rPr lang="ko-KR" altLang="en-US" b="0" dirty="0" err="1" smtClean="0"/>
                        <a:t>변경처리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팀원별</a:t>
                      </a:r>
                      <a:r>
                        <a:rPr lang="ko-KR" altLang="en-US" b="0" dirty="0" smtClean="0"/>
                        <a:t> 진행상황 파악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/>
                        <a:t>Git</a:t>
                      </a:r>
                      <a:r>
                        <a:rPr lang="en-US" altLang="ko-KR" b="0" dirty="0" smtClean="0"/>
                        <a:t> </a:t>
                      </a:r>
                      <a:r>
                        <a:rPr lang="ko-KR" altLang="en-US" b="0" dirty="0" smtClean="0"/>
                        <a:t>이용</a:t>
                      </a:r>
                      <a:r>
                        <a:rPr lang="ko-KR" altLang="en-US" b="0" baseline="0" dirty="0" smtClean="0"/>
                        <a:t> 활성화 및 </a:t>
                      </a:r>
                      <a:r>
                        <a:rPr lang="en-US" altLang="ko-KR" b="0" baseline="0" dirty="0" smtClean="0"/>
                        <a:t>scrum</a:t>
                      </a:r>
                      <a:r>
                        <a:rPr lang="ko-KR" altLang="en-US" b="0" baseline="0" dirty="0" smtClean="0"/>
                        <a:t>을 적극 활용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9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78392"/>
              </p:ext>
            </p:extLst>
          </p:nvPr>
        </p:nvGraphicFramePr>
        <p:xfrm>
          <a:off x="855428" y="1899137"/>
          <a:ext cx="7460142" cy="4439113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136314">
                  <a:extLst>
                    <a:ext uri="{9D8B030D-6E8A-4147-A177-3AD203B41FA5}">
                      <a16:colId xmlns:a16="http://schemas.microsoft.com/office/drawing/2014/main" xmlns="" val="692494904"/>
                    </a:ext>
                  </a:extLst>
                </a:gridCol>
                <a:gridCol w="5323828">
                  <a:extLst>
                    <a:ext uri="{9D8B030D-6E8A-4147-A177-3AD203B41FA5}">
                      <a16:colId xmlns:a16="http://schemas.microsoft.com/office/drawing/2014/main" xmlns="" val="735553972"/>
                    </a:ext>
                  </a:extLst>
                </a:gridCol>
              </a:tblGrid>
              <a:tr h="1891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채효원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프로젝트를 하면서 회의</a:t>
                      </a:r>
                      <a:r>
                        <a:rPr lang="en-US" altLang="ko-KR" b="0" dirty="0" smtClean="0"/>
                        <a:t>, </a:t>
                      </a:r>
                      <a:r>
                        <a:rPr lang="ko-KR" altLang="en-US" b="0" dirty="0" smtClean="0"/>
                        <a:t>팀원들간의 협업이 중요하다는 것을 느꼈다</a:t>
                      </a:r>
                      <a:r>
                        <a:rPr lang="en-US" altLang="ko-KR" b="0" dirty="0" smtClean="0"/>
                        <a:t>. </a:t>
                      </a:r>
                      <a:r>
                        <a:rPr lang="ko-KR" altLang="en-US" b="0" dirty="0" smtClean="0"/>
                        <a:t>맡은 부분에 대한 임무를 수행하면서 모르는 부분들이 많았다</a:t>
                      </a:r>
                      <a:r>
                        <a:rPr lang="en-US" altLang="ko-KR" b="0" dirty="0" smtClean="0"/>
                        <a:t>. </a:t>
                      </a:r>
                      <a:r>
                        <a:rPr lang="ko-KR" altLang="en-US" b="0" dirty="0" smtClean="0"/>
                        <a:t>그래서 팀원들에게 물어보는 일이 많았고 팀원들에게 너무 미안했다</a:t>
                      </a:r>
                      <a:r>
                        <a:rPr lang="en-US" altLang="ko-KR" b="0" dirty="0" smtClean="0"/>
                        <a:t>. </a:t>
                      </a:r>
                      <a:r>
                        <a:rPr lang="ko-KR" altLang="en-US" b="0" dirty="0" smtClean="0"/>
                        <a:t>이번 프로젝트를 하면서 아직 나에게 </a:t>
                      </a:r>
                      <a:r>
                        <a:rPr lang="ko-KR" altLang="en-US" b="0" dirty="0" err="1" smtClean="0"/>
                        <a:t>부족한것이</a:t>
                      </a:r>
                      <a:r>
                        <a:rPr lang="ko-KR" altLang="en-US" b="0" dirty="0" smtClean="0"/>
                        <a:t> 많고 더 많이 공부해야겠다고 생각했다</a:t>
                      </a:r>
                      <a:r>
                        <a:rPr lang="en-US" altLang="ko-KR" b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05597337"/>
                  </a:ext>
                </a:extLst>
              </a:tr>
              <a:tr h="1084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박지혜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프로젝트를 하면서 아직 모르는 기술들이 </a:t>
                      </a:r>
                      <a:r>
                        <a:rPr lang="ko-KR" altLang="en-US" b="0" dirty="0" err="1" smtClean="0"/>
                        <a:t>많다는것을</a:t>
                      </a:r>
                      <a:r>
                        <a:rPr lang="ko-KR" altLang="en-US" b="0" dirty="0" smtClean="0"/>
                        <a:t> 느꼈고 우리가 </a:t>
                      </a:r>
                      <a:r>
                        <a:rPr lang="ko-KR" altLang="en-US" b="0" dirty="0" err="1" smtClean="0"/>
                        <a:t>배운건</a:t>
                      </a:r>
                      <a:r>
                        <a:rPr lang="ko-KR" altLang="en-US" b="0" dirty="0" smtClean="0"/>
                        <a:t> 정말 필요하고 중요한 기초였고 아직 </a:t>
                      </a:r>
                      <a:r>
                        <a:rPr lang="ko-KR" altLang="en-US" b="0" dirty="0" err="1" smtClean="0"/>
                        <a:t>공부할게</a:t>
                      </a:r>
                      <a:r>
                        <a:rPr lang="ko-KR" altLang="en-US" b="0" dirty="0" smtClean="0"/>
                        <a:t> 많다고 느꼈다</a:t>
                      </a:r>
                      <a:r>
                        <a:rPr lang="en-US" altLang="ko-KR" b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71617744"/>
                  </a:ext>
                </a:extLst>
              </a:tr>
              <a:tr h="1375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안선영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중요 순위를 제대로 파악하지 못하고 중요도가 낮은 부분에 시간을 너무 들여서 최소한의 기능밖에 구현 못한 것이 너무 아쉽다</a:t>
                      </a:r>
                      <a:r>
                        <a:rPr lang="en-US" altLang="ko-KR" b="0" dirty="0" smtClean="0"/>
                        <a:t>. </a:t>
                      </a:r>
                      <a:r>
                        <a:rPr lang="ko-KR" altLang="en-US" b="0" dirty="0" smtClean="0"/>
                        <a:t>팀워크의 중요성과 시간 분배를 잘해서 계획을 잘 실행해야 하는 중요성을 배웠다</a:t>
                      </a:r>
                      <a:r>
                        <a:rPr lang="en-US" altLang="ko-KR" b="0" dirty="0" smtClean="0"/>
                        <a:t>. 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503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236620"/>
              </p:ext>
            </p:extLst>
          </p:nvPr>
        </p:nvGraphicFramePr>
        <p:xfrm>
          <a:off x="988291" y="2930229"/>
          <a:ext cx="7167418" cy="237744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xmlns="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xmlns="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이대원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실제 상용화된 그룹웨어에는 미치지 못하지만 그</a:t>
                      </a:r>
                      <a:r>
                        <a:rPr lang="ko-KR" altLang="en-US" b="0" baseline="0" dirty="0" smtClean="0"/>
                        <a:t> 초석을 </a:t>
                      </a:r>
                      <a:r>
                        <a:rPr lang="ko-KR" altLang="en-US" b="0" baseline="0" dirty="0" err="1" smtClean="0"/>
                        <a:t>다질만한</a:t>
                      </a:r>
                      <a:r>
                        <a:rPr lang="ko-KR" altLang="en-US" b="0" baseline="0" dirty="0" smtClean="0"/>
                        <a:t> 프로젝트를 완수한 것으로 만족하지만</a:t>
                      </a:r>
                      <a:r>
                        <a:rPr lang="en-US" altLang="ko-KR" b="0" baseline="0" dirty="0" smtClean="0"/>
                        <a:t>, </a:t>
                      </a:r>
                      <a:r>
                        <a:rPr lang="ko-KR" altLang="en-US" b="0" baseline="0" dirty="0" smtClean="0"/>
                        <a:t>설계 </a:t>
                      </a:r>
                      <a:r>
                        <a:rPr lang="ko-KR" altLang="en-US" b="0" baseline="0" dirty="0" err="1" smtClean="0"/>
                        <a:t>오류등으로</a:t>
                      </a:r>
                      <a:r>
                        <a:rPr lang="ko-KR" altLang="en-US" b="0" baseline="0" dirty="0" smtClean="0"/>
                        <a:t> 불필요한 시간 소요가 </a:t>
                      </a:r>
                      <a:r>
                        <a:rPr lang="ko-KR" altLang="en-US" b="0" baseline="0" dirty="0" err="1" smtClean="0"/>
                        <a:t>많았던게</a:t>
                      </a:r>
                      <a:r>
                        <a:rPr lang="ko-KR" altLang="en-US" b="0" baseline="0" dirty="0" smtClean="0"/>
                        <a:t> 아쉬웠다</a:t>
                      </a:r>
                      <a:r>
                        <a:rPr lang="en-US" altLang="ko-KR" b="0" baseline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전성원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상용 그룹웨어와 같은 기능을 하고 싶었지만 시간이 부족하여 핵심일 것같은 거만 기능을 </a:t>
                      </a:r>
                      <a:r>
                        <a:rPr lang="ko-KR" altLang="en-US" b="0" dirty="0" err="1" smtClean="0"/>
                        <a:t>한게</a:t>
                      </a:r>
                      <a:r>
                        <a:rPr lang="ko-KR" altLang="en-US" b="0" dirty="0" smtClean="0"/>
                        <a:t> 아쉽고 </a:t>
                      </a:r>
                      <a:r>
                        <a:rPr lang="en-US" altLang="ko-KR" b="0" dirty="0" smtClean="0"/>
                        <a:t>SMTP</a:t>
                      </a:r>
                      <a:r>
                        <a:rPr lang="ko-KR" altLang="en-US" b="0" dirty="0" smtClean="0"/>
                        <a:t>와 </a:t>
                      </a:r>
                      <a:r>
                        <a:rPr lang="en-US" altLang="ko-KR" b="0" dirty="0" smtClean="0"/>
                        <a:t>RTMP</a:t>
                      </a:r>
                      <a:r>
                        <a:rPr lang="ko-KR" altLang="en-US" b="0" dirty="0" smtClean="0"/>
                        <a:t>를 활용 못해본 것이 아쉽습니다</a:t>
                      </a:r>
                      <a:r>
                        <a:rPr lang="en-US" altLang="ko-KR" b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7161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515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시연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64731" y="169545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샘플데이터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219324"/>
            <a:ext cx="7772399" cy="39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74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dirty="0" err="1" smtClean="0"/>
              <a:t>QnA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05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09086" y="284968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벤치마킹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6" name="Picture 2" descr="C:\Users\CHAEHYOWON\Desktop\벤치마킹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0" y="1903957"/>
            <a:ext cx="7565720" cy="430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318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953375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개발전략</a:t>
            </a:r>
            <a:r>
              <a:rPr lang="en-US" altLang="ko-KR" dirty="0" smtClean="0"/>
              <a:t>) – Scrum &amp; Alpha </a:t>
            </a:r>
            <a:endParaRPr lang="en-US" altLang="en-US" dirty="0" smtClean="0"/>
          </a:p>
        </p:txBody>
      </p:sp>
      <p:pic>
        <p:nvPicPr>
          <p:cNvPr id="13314" name="Picture 2" descr="C:\Users\CHAEHYOWON\Desktop\20161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0" y="2037697"/>
            <a:ext cx="4075526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CHAEHYOWON\Desktop\알파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037697"/>
            <a:ext cx="3771900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243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개발환경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3554" name="Picture 2" descr="C:\Users\CHAEHYOWON\Desktop\apache-tomcat-7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49" y="3100781"/>
            <a:ext cx="117792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CHAEHYOWON\Desktop\다운로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94" y="3515119"/>
            <a:ext cx="995362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CHAEHYOWON\Desktop\Best-VPN-for-Window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" y="3515119"/>
            <a:ext cx="1799431" cy="84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CHAEHYOWON\Desktop\cento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812129"/>
            <a:ext cx="16383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CHAEHYOWON\Desktop\Maven-Logo-300x2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895451"/>
            <a:ext cx="1428750" cy="7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CHAEHYOWON\Desktop\images (1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857373"/>
            <a:ext cx="1657350" cy="7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CHAEHYOWON\Desktop\image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9" y="2350293"/>
            <a:ext cx="1566862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9" descr="C:\Users\CHAEHYOWON\Desktop\jquery-dev-summit-mark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1" y="3146025"/>
            <a:ext cx="132397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C:\Users\CHAEHYOWON\Desktop\HTML5_CSS_JavaScrip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4760116"/>
            <a:ext cx="2371725" cy="11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11" descr="C:\Users\CHAEHYOWON\Desktop\image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2" y="4364829"/>
            <a:ext cx="151447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개발일정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9" y="2169726"/>
            <a:ext cx="8181111" cy="3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1">
  <a:themeElements>
    <a:clrScheme name="">
      <a:dk1>
        <a:srgbClr val="FFFFFF"/>
      </a:dk1>
      <a:lt1>
        <a:srgbClr val="FFFFFF"/>
      </a:lt1>
      <a:dk2>
        <a:srgbClr val="FFFFFF"/>
      </a:dk2>
      <a:lt2>
        <a:srgbClr val="808080"/>
      </a:lt2>
      <a:accent1>
        <a:srgbClr val="33CCFF"/>
      </a:accent1>
      <a:accent2>
        <a:srgbClr val="99FF99"/>
      </a:accent2>
      <a:accent3>
        <a:srgbClr val="FFFFFF"/>
      </a:accent3>
      <a:accent4>
        <a:srgbClr val="DADADA"/>
      </a:accent4>
      <a:accent5>
        <a:srgbClr val="ADE2FF"/>
      </a:accent5>
      <a:accent6>
        <a:srgbClr val="8AE78A"/>
      </a:accent6>
      <a:hlink>
        <a:srgbClr val="FFFF99"/>
      </a:hlink>
      <a:folHlink>
        <a:srgbClr val="CCCCFF"/>
      </a:folHlink>
    </a:clrScheme>
    <a:fontScheme name="business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usiness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8">
        <a:dk1>
          <a:srgbClr val="808080"/>
        </a:dk1>
        <a:lt1>
          <a:srgbClr val="FFCCFF"/>
        </a:lt1>
        <a:dk2>
          <a:srgbClr val="FFCCCC"/>
        </a:dk2>
        <a:lt2>
          <a:srgbClr val="FFFFFF"/>
        </a:lt2>
        <a:accent1>
          <a:srgbClr val="990066"/>
        </a:accent1>
        <a:accent2>
          <a:srgbClr val="9C001A"/>
        </a:accent2>
        <a:accent3>
          <a:srgbClr val="FFE2E2"/>
        </a:accent3>
        <a:accent4>
          <a:srgbClr val="DAAEDA"/>
        </a:accent4>
        <a:accent5>
          <a:srgbClr val="CAAAB8"/>
        </a:accent5>
        <a:accent6>
          <a:srgbClr val="8D0016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</TotalTime>
  <Words>1137</Words>
  <Application>Microsoft Office PowerPoint</Application>
  <PresentationFormat>화면 슬라이드 쇼(4:3)</PresentationFormat>
  <Paragraphs>309</Paragraphs>
  <Slides>55</Slides>
  <Notes>55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6" baseType="lpstr">
      <vt:lpstr>business1</vt:lpstr>
      <vt:lpstr>Useful Groupware</vt:lpstr>
      <vt:lpstr>목차</vt:lpstr>
      <vt:lpstr>개발배경 및 목표</vt:lpstr>
      <vt:lpstr>개발범위 및 주요기능</vt:lpstr>
      <vt:lpstr>조직 구성</vt:lpstr>
      <vt:lpstr>프로젝트 설계(벤치마킹)</vt:lpstr>
      <vt:lpstr>프로젝트 설계(개발전략) – Scrum &amp; Alpha </vt:lpstr>
      <vt:lpstr>프로젝트 설계(개발환경)</vt:lpstr>
      <vt:lpstr>프로젝트 설계(개발일정)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시스템 아키텍쳐</vt:lpstr>
      <vt:lpstr>시스템 상세내역(E-R 다이어그램)</vt:lpstr>
      <vt:lpstr>시스템 상세내역(E-R 다이어그램)</vt:lpstr>
      <vt:lpstr>시스템 상세내역(E-R 다이어그램)</vt:lpstr>
      <vt:lpstr>시스템 상세내역(E-R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구현내역(메뉴구조도)</vt:lpstr>
      <vt:lpstr>구현내역(메뉴구조도)</vt:lpstr>
      <vt:lpstr>이슈 및 해결책</vt:lpstr>
      <vt:lpstr>이슈 및 해결책</vt:lpstr>
      <vt:lpstr>느낀점</vt:lpstr>
      <vt:lpstr>느낀점</vt:lpstr>
      <vt:lpstr>시연</vt:lpstr>
      <vt:lpstr>QnA</vt:lpstr>
    </vt:vector>
  </TitlesOfParts>
  <Company>Presentation Magazine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1 Template</dc:title>
  <dc:creator>Presentation Magazine</dc:creator>
  <cp:lastModifiedBy>CHAEHYOWON</cp:lastModifiedBy>
  <cp:revision>379</cp:revision>
  <dcterms:created xsi:type="dcterms:W3CDTF">2005-01-17T10:29:38Z</dcterms:created>
  <dcterms:modified xsi:type="dcterms:W3CDTF">2016-12-13T06:53:14Z</dcterms:modified>
</cp:coreProperties>
</file>